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F3"/>
    <a:srgbClr val="0A2A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80" autoAdjust="0"/>
  </p:normalViewPr>
  <p:slideViewPr>
    <p:cSldViewPr snapToGrid="0">
      <p:cViewPr>
        <p:scale>
          <a:sx n="60" d="100"/>
          <a:sy n="60" d="100"/>
        </p:scale>
        <p:origin x="114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4430-EC30-478F-8265-B2DEE05A0E6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40744-BAC3-4334-8042-65BC38B6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0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Refer to Jason Mayes' Machine Learning 101 slide deck for an in-depth introduction: </a:t>
            </a:r>
            <a:r>
              <a:rPr lang="en-US" dirty="0"/>
              <a:t>https://docs.google.com/presentation/d/1kSuQyW5DTnkVaZEjGYCkfOxvzCqGEFzWBy4e9Uedd9k/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40744-BAC3-4334-8042-65BC38B6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33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"/>
              </a:rPr>
              <a:t>https://www.instagram.com/wat.ki/</a:t>
            </a:r>
            <a:r>
              <a:rPr lang="en-US" dirty="0">
                <a:cs typeface="Calibri"/>
              </a:rPr>
              <a:t> for more pictures of these two dogs and a hedgehog (and sometimes a cat). </a:t>
            </a:r>
            <a:endParaRPr lang="en-US" dirty="0">
              <a:cs typeface="Calibri"/>
              <a:hlinkClick r:id="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40744-BAC3-4334-8042-65BC38B6A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5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through trial and error through reward or punishment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40744-BAC3-4334-8042-65BC38B6A1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09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40744-BAC3-4334-8042-65BC38B6A1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Combining 2 images such that you retain features from one and style from the other.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How?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Deep Neural Networks typically have many layers when trying to classify something. The lower layers typically are very simple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 detection, lines and shapes (style)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As you go higher up, the higher layers tend to recognize objects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faces, hands, eyes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(features)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If you take the features of the photo and combine with the style of the artwork, you can thus produce a stylized image as shown on the right.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40744-BAC3-4334-8042-65BC38B6A1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1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Combining 2 images such that you retain features from one and style from the other.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How?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Deep Neural Networks typically have many layers when trying to classify something. The lower layers typically are very simple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 detection, lines and shapes (style)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As you go higher up, the higher layers tend to recognize objects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faces, hands, eyes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(features)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If you take the features of the photo and combine with the style of the artwork, you can thus produce a stylized image as shown on the right.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40744-BAC3-4334-8042-65BC38B6A1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0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3C91-944D-4966-AA39-E42F55CD8E62}" type="datetime1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Akshit Bhalla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6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414F-F558-4F9A-8D46-581EED2DB7C5}" type="datetime1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Akshit Bhalla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38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4E58-6124-4551-B53D-500B04B2A958}" type="datetime1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Akshit Bhalla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75B99-E26E-4739-92F9-80375CBD050D}" type="datetime1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Akshit Bhalla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0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3138-2A57-4770-B94D-8470BFF18ECD}" type="datetime1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Akshit Bhalla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5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5099-3862-4E34-8E49-440C69684E3F}" type="datetime1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Akshit Bhalla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0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84046-1C4D-49B5-9BAA-8AED484C11B6}" type="datetime1">
              <a:rPr lang="en-US" smtClean="0"/>
              <a:t>6/18/2018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Akshit Bhalla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1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D747-A78D-4ABE-914B-3C67E0D3285F}" type="datetime1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Akshit Bhalla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1059-31B7-4548-A6C3-F8CB2F5527B5}" type="datetime1">
              <a:rPr lang="en-US" smtClean="0"/>
              <a:t>6/18/2018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Akshit Bhalla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1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DB31-BA32-48EC-B255-B969D8DBB9D4}" type="datetime1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Akshit Bhalla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777C0-6C97-4E0E-BC80-76E36AB1D238}" type="datetime1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Akshit Bhalla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EBB0C-32E3-45AB-9A4B-DB543AEB9DAF}" type="datetime1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Akshit Bhalla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49AC7-9CA0-4742-B3BB-9A59B0F20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5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24DD0A-A688-48C0-937F-5DEB203E7572}"/>
              </a:ext>
            </a:extLst>
          </p:cNvPr>
          <p:cNvSpPr/>
          <p:nvPr/>
        </p:nvSpPr>
        <p:spPr>
          <a:xfrm>
            <a:off x="-132523" y="-106017"/>
            <a:ext cx="12430539" cy="5914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574C4-4B5C-43FC-A46F-87B3FB105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5" y="401760"/>
            <a:ext cx="2567607" cy="2567607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452E4F-A239-4200-8D74-6EE71927533E}"/>
              </a:ext>
            </a:extLst>
          </p:cNvPr>
          <p:cNvSpPr txBox="1"/>
          <p:nvPr/>
        </p:nvSpPr>
        <p:spPr>
          <a:xfrm>
            <a:off x="609595" y="3194819"/>
            <a:ext cx="2567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Akshit Bhalla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37795-83FC-4B92-84AC-1D8F8B3EC950}"/>
              </a:ext>
            </a:extLst>
          </p:cNvPr>
          <p:cNvSpPr txBox="1"/>
          <p:nvPr/>
        </p:nvSpPr>
        <p:spPr>
          <a:xfrm>
            <a:off x="609595" y="3630412"/>
            <a:ext cx="2567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(1BM16EC015)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B815D2-2F2C-48B7-A5F3-E36BCBA35D4D}"/>
              </a:ext>
            </a:extLst>
          </p:cNvPr>
          <p:cNvGrpSpPr/>
          <p:nvPr/>
        </p:nvGrpSpPr>
        <p:grpSpPr>
          <a:xfrm>
            <a:off x="265038" y="6163967"/>
            <a:ext cx="3366054" cy="424071"/>
            <a:chOff x="212028" y="6165812"/>
            <a:chExt cx="3366054" cy="4240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8073E4-E845-4AC0-A73C-9198CE02DD1C}"/>
                </a:ext>
              </a:extLst>
            </p:cNvPr>
            <p:cNvSpPr txBox="1"/>
            <p:nvPr/>
          </p:nvSpPr>
          <p:spPr>
            <a:xfrm>
              <a:off x="636099" y="6193180"/>
              <a:ext cx="2941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https://www.akshitbhalla.co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BEF178-51E4-455C-A545-594630D52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28" y="6165812"/>
              <a:ext cx="424071" cy="42407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E31558-8EC6-43DE-AC38-0E417BBF21F8}"/>
              </a:ext>
            </a:extLst>
          </p:cNvPr>
          <p:cNvSpPr txBox="1"/>
          <p:nvPr/>
        </p:nvSpPr>
        <p:spPr>
          <a:xfrm>
            <a:off x="5798265" y="501082"/>
            <a:ext cx="42539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Study </a:t>
            </a:r>
          </a:p>
          <a:p>
            <a:pPr algn="ctr">
              <a:lnSpc>
                <a:spcPct val="150000"/>
              </a:lnSpc>
            </a:pPr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Microcontrollers 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[15ES4GCMCS] </a:t>
            </a:r>
          </a:p>
          <a:p>
            <a:pPr algn="ctr">
              <a:lnSpc>
                <a:spcPct val="150000"/>
              </a:lnSpc>
            </a:pP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AE49A-2E2F-4C69-A610-2E9B890D9850}"/>
              </a:ext>
            </a:extLst>
          </p:cNvPr>
          <p:cNvSpPr txBox="1"/>
          <p:nvPr/>
        </p:nvSpPr>
        <p:spPr>
          <a:xfrm>
            <a:off x="3737109" y="3859231"/>
            <a:ext cx="8376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6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ARMv7 Architecture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0F33A2-2A2D-42EC-A9AF-A77C41D67FF5}"/>
              </a:ext>
            </a:extLst>
          </p:cNvPr>
          <p:cNvGrpSpPr/>
          <p:nvPr/>
        </p:nvGrpSpPr>
        <p:grpSpPr>
          <a:xfrm>
            <a:off x="4901567" y="6163967"/>
            <a:ext cx="3641157" cy="424071"/>
            <a:chOff x="4491877" y="6150716"/>
            <a:chExt cx="3641157" cy="42407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23167B-01C5-4BED-ABBF-897B75C5E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877" y="6150716"/>
              <a:ext cx="424071" cy="4240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6CD2ED-DD41-4DB7-8E58-B186E05ED29F}"/>
                </a:ext>
              </a:extLst>
            </p:cNvPr>
            <p:cNvSpPr txBox="1"/>
            <p:nvPr/>
          </p:nvSpPr>
          <p:spPr>
            <a:xfrm>
              <a:off x="4944084" y="6179928"/>
              <a:ext cx="3188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i="1" dirty="0">
                  <a:solidFill>
                    <a:prstClr val="black"/>
                  </a:solidFill>
                </a:rPr>
                <a:t>https://github.com/akshitbhalla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5AD260-E370-4C0B-A4E0-0F63BAB72BE5}"/>
              </a:ext>
            </a:extLst>
          </p:cNvPr>
          <p:cNvGrpSpPr/>
          <p:nvPr/>
        </p:nvGrpSpPr>
        <p:grpSpPr>
          <a:xfrm>
            <a:off x="9813199" y="6012874"/>
            <a:ext cx="2134560" cy="726257"/>
            <a:chOff x="9322868" y="6012874"/>
            <a:chExt cx="2134560" cy="7262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1647471-3A62-4B18-90A9-B6E637A4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2868" y="6012874"/>
              <a:ext cx="726257" cy="72625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76F8B9-678E-4D95-925F-A642859331C2}"/>
                </a:ext>
              </a:extLst>
            </p:cNvPr>
            <p:cNvSpPr txBox="1"/>
            <p:nvPr/>
          </p:nvSpPr>
          <p:spPr>
            <a:xfrm>
              <a:off x="9922517" y="6179134"/>
              <a:ext cx="1534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prstClr val="black"/>
                  </a:solidFill>
                </a:rPr>
                <a:t>@akshitbhalla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A61872-293B-456A-9332-9B31C9FA62BE}"/>
              </a:ext>
            </a:extLst>
          </p:cNvPr>
          <p:cNvSpPr txBox="1"/>
          <p:nvPr/>
        </p:nvSpPr>
        <p:spPr>
          <a:xfrm>
            <a:off x="609595" y="4325998"/>
            <a:ext cx="256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Under the supervision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374AC1-D0BD-491F-849C-CB421BA47188}"/>
              </a:ext>
            </a:extLst>
          </p:cNvPr>
          <p:cNvSpPr txBox="1"/>
          <p:nvPr/>
        </p:nvSpPr>
        <p:spPr>
          <a:xfrm>
            <a:off x="717348" y="4918545"/>
            <a:ext cx="2352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Dr. Suma M 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292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EC2B7DD-F83E-44F4-8BFA-A97A97747D07}"/>
              </a:ext>
            </a:extLst>
          </p:cNvPr>
          <p:cNvSpPr txBox="1">
            <a:spLocks/>
          </p:cNvSpPr>
          <p:nvPr/>
        </p:nvSpPr>
        <p:spPr>
          <a:xfrm>
            <a:off x="0" y="6268278"/>
            <a:ext cx="12192000" cy="589725"/>
          </a:xfrm>
          <a:prstGeom prst="rect">
            <a:avLst/>
          </a:prstGeom>
          <a:solidFill>
            <a:srgbClr val="0A2A4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  Akshit Bhalla 				                  		          MC (Dr. Suma M N)	             		                         ARMv7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C6508-61B5-40A7-A198-91E952F9404C}"/>
              </a:ext>
            </a:extLst>
          </p:cNvPr>
          <p:cNvSpPr txBox="1"/>
          <p:nvPr/>
        </p:nvSpPr>
        <p:spPr>
          <a:xfrm>
            <a:off x="2" y="530087"/>
            <a:ext cx="4518990" cy="830997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trivial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B9562-FD19-4C25-B2C2-871B76286B4A}"/>
              </a:ext>
            </a:extLst>
          </p:cNvPr>
          <p:cNvSpPr txBox="1"/>
          <p:nvPr/>
        </p:nvSpPr>
        <p:spPr>
          <a:xfrm>
            <a:off x="477078" y="2012005"/>
            <a:ext cx="6838121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more dimensions to our dataset can help separate out the data points.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01F42A-DD68-43B4-876A-02278573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094" y="1419225"/>
            <a:ext cx="3438525" cy="4019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1E4ECD-F8B4-481C-AF0A-B95E4CF3FE8D}"/>
              </a:ext>
            </a:extLst>
          </p:cNvPr>
          <p:cNvSpPr txBox="1"/>
          <p:nvPr/>
        </p:nvSpPr>
        <p:spPr>
          <a:xfrm>
            <a:off x="477079" y="3476391"/>
            <a:ext cx="7195930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many dimensions however can lead to overfitting. The model will know the example data perfectly, but when given an object it has not seen before, it may fail to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generalise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well enough to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recognise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things correctly.</a:t>
            </a:r>
          </a:p>
        </p:txBody>
      </p:sp>
    </p:spTree>
    <p:extLst>
      <p:ext uri="{BB962C8B-B14F-4D97-AF65-F5344CB8AC3E}">
        <p14:creationId xmlns:p14="http://schemas.microsoft.com/office/powerpoint/2010/main" val="851084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657F82-3DB4-44D8-9DFD-7B7BB713A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94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EC2B7DD-F83E-44F4-8BFA-A97A97747D07}"/>
              </a:ext>
            </a:extLst>
          </p:cNvPr>
          <p:cNvSpPr txBox="1">
            <a:spLocks/>
          </p:cNvSpPr>
          <p:nvPr/>
        </p:nvSpPr>
        <p:spPr>
          <a:xfrm>
            <a:off x="0" y="6268278"/>
            <a:ext cx="12192000" cy="589725"/>
          </a:xfrm>
          <a:prstGeom prst="rect">
            <a:avLst/>
          </a:prstGeom>
          <a:solidFill>
            <a:srgbClr val="0A2A4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  Akshit Bhalla 				                  		          MC (Dr. Suma M N)	             		                         ARMv7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C6508-61B5-40A7-A198-91E952F9404C}"/>
              </a:ext>
            </a:extLst>
          </p:cNvPr>
          <p:cNvSpPr txBox="1"/>
          <p:nvPr/>
        </p:nvSpPr>
        <p:spPr>
          <a:xfrm>
            <a:off x="0" y="2767280"/>
            <a:ext cx="12192000" cy="1323439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46824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utonomous Drifting using Machine Learning">
            <a:hlinkClick r:id="" action="ppaction://media"/>
            <a:extLst>
              <a:ext uri="{FF2B5EF4-FFF2-40B4-BE49-F238E27FC236}">
                <a16:creationId xmlns:a16="http://schemas.microsoft.com/office/drawing/2014/main" id="{423C6480-4109-4714-B7C0-87A89BDED6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000" end="22383.57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EC2B7DD-F83E-44F4-8BFA-A97A97747D07}"/>
              </a:ext>
            </a:extLst>
          </p:cNvPr>
          <p:cNvSpPr txBox="1">
            <a:spLocks/>
          </p:cNvSpPr>
          <p:nvPr/>
        </p:nvSpPr>
        <p:spPr>
          <a:xfrm>
            <a:off x="0" y="6268278"/>
            <a:ext cx="12192000" cy="589725"/>
          </a:xfrm>
          <a:prstGeom prst="rect">
            <a:avLst/>
          </a:prstGeom>
          <a:solidFill>
            <a:srgbClr val="0A2A4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  Akshit Bhalla 				                  		          MC (Dr. Suma M N)	             		                         ARMv7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C6508-61B5-40A7-A198-91E952F9404C}"/>
              </a:ext>
            </a:extLst>
          </p:cNvPr>
          <p:cNvSpPr txBox="1"/>
          <p:nvPr/>
        </p:nvSpPr>
        <p:spPr>
          <a:xfrm>
            <a:off x="1" y="530087"/>
            <a:ext cx="4969563" cy="830997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B9562-FD19-4C25-B2C2-871B76286B4A}"/>
              </a:ext>
            </a:extLst>
          </p:cNvPr>
          <p:cNvSpPr txBox="1"/>
          <p:nvPr/>
        </p:nvSpPr>
        <p:spPr>
          <a:xfrm>
            <a:off x="376237" y="4557163"/>
            <a:ext cx="114395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important features have been identified, the biggest challenge is finding enough unbiased training data for those features in a format that can be fed into a ML system to learn from.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A78A86-8A8A-44E6-BFCB-DF60F59B4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1639117"/>
            <a:ext cx="114395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0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85058-D1E7-4135-8446-52693FDBE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1" y="-481264"/>
            <a:ext cx="12512842" cy="7820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4C6508-61B5-40A7-A198-91E952F9404C}"/>
              </a:ext>
            </a:extLst>
          </p:cNvPr>
          <p:cNvSpPr txBox="1"/>
          <p:nvPr/>
        </p:nvSpPr>
        <p:spPr>
          <a:xfrm>
            <a:off x="3611218" y="658424"/>
            <a:ext cx="5227982" cy="1107996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782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EC2B7DD-F83E-44F4-8BFA-A97A97747D07}"/>
              </a:ext>
            </a:extLst>
          </p:cNvPr>
          <p:cNvSpPr txBox="1">
            <a:spLocks/>
          </p:cNvSpPr>
          <p:nvPr/>
        </p:nvSpPr>
        <p:spPr>
          <a:xfrm>
            <a:off x="0" y="6268278"/>
            <a:ext cx="12192000" cy="589725"/>
          </a:xfrm>
          <a:prstGeom prst="rect">
            <a:avLst/>
          </a:prstGeom>
          <a:solidFill>
            <a:srgbClr val="0A2A4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  Akshit Bhalla 				                  		          MC (Dr. Suma M N)	             		                         ARMv7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C6508-61B5-40A7-A198-91E952F9404C}"/>
              </a:ext>
            </a:extLst>
          </p:cNvPr>
          <p:cNvSpPr txBox="1"/>
          <p:nvPr/>
        </p:nvSpPr>
        <p:spPr>
          <a:xfrm>
            <a:off x="0" y="530087"/>
            <a:ext cx="3723861" cy="830997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Pico i.MX7D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A1E70-D645-4842-BA94-CCCE50270DD1}"/>
              </a:ext>
            </a:extLst>
          </p:cNvPr>
          <p:cNvSpPr txBox="1"/>
          <p:nvPr/>
        </p:nvSpPr>
        <p:spPr>
          <a:xfrm>
            <a:off x="732017" y="1679516"/>
            <a:ext cx="5300870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Cortex – A7</a:t>
            </a:r>
          </a:p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GHz Clock Speed.</a:t>
            </a:r>
          </a:p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Harvard Architecture.</a:t>
            </a:r>
          </a:p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 operating systems like Linux.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65137-B8AB-4FC1-A1D6-6CC0D1DEF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79" y="424156"/>
            <a:ext cx="4457143" cy="2961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1207D-DE88-4716-8845-E8FB1E6E3FB7}"/>
              </a:ext>
            </a:extLst>
          </p:cNvPr>
          <p:cNvSpPr txBox="1"/>
          <p:nvPr/>
        </p:nvSpPr>
        <p:spPr>
          <a:xfrm>
            <a:off x="6032887" y="3644809"/>
            <a:ext cx="604299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Cortex – M4</a:t>
            </a:r>
          </a:p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32-bit processor, including address and data buses.</a:t>
            </a:r>
          </a:p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Memory Map.</a:t>
            </a:r>
          </a:p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Thumb-2 technology – 16 bit instructions</a:t>
            </a:r>
          </a:p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7F4B70-3559-4FD1-B280-7B77AF998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8" y="3752772"/>
            <a:ext cx="4039853" cy="22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2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C0F9B-7B9F-4EB3-99FE-5EF3FEC79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1" y="-13751"/>
            <a:ext cx="12216447" cy="68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EC2B7DD-F83E-44F4-8BFA-A97A97747D07}"/>
              </a:ext>
            </a:extLst>
          </p:cNvPr>
          <p:cNvSpPr txBox="1">
            <a:spLocks/>
          </p:cNvSpPr>
          <p:nvPr/>
        </p:nvSpPr>
        <p:spPr>
          <a:xfrm>
            <a:off x="0" y="6268278"/>
            <a:ext cx="12192000" cy="589725"/>
          </a:xfrm>
          <a:prstGeom prst="rect">
            <a:avLst/>
          </a:prstGeom>
          <a:solidFill>
            <a:srgbClr val="0A2A4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  Akshit Bhalla 				                  		          MC (Dr. Suma M N)	             		                         ARMv7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C6508-61B5-40A7-A198-91E952F9404C}"/>
              </a:ext>
            </a:extLst>
          </p:cNvPr>
          <p:cNvSpPr txBox="1"/>
          <p:nvPr/>
        </p:nvSpPr>
        <p:spPr>
          <a:xfrm>
            <a:off x="1" y="530087"/>
            <a:ext cx="6533321" cy="830997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with 8051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9BF7B-BA0B-4187-A0B5-4EACD5327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54" b="99032" l="3320" r="98340">
                        <a14:foregroundMark x1="3734" y1="7054" x2="3734" y2="7054"/>
                        <a14:foregroundMark x1="3734" y1="7054" x2="37344" y2="6639"/>
                        <a14:foregroundMark x1="37344" y1="6639" x2="70124" y2="7331"/>
                        <a14:foregroundMark x1="70124" y1="7331" x2="94191" y2="12725"/>
                        <a14:foregroundMark x1="94191" y1="12725" x2="93361" y2="94053"/>
                        <a14:foregroundMark x1="93361" y1="94053" x2="62241" y2="97649"/>
                        <a14:foregroundMark x1="62241" y1="97649" x2="32365" y2="96127"/>
                        <a14:foregroundMark x1="32365" y1="96127" x2="20747" y2="82849"/>
                        <a14:foregroundMark x1="20747" y1="82849" x2="10373" y2="7884"/>
                        <a14:foregroundMark x1="4564" y1="95021" x2="41909" y2="98340"/>
                        <a14:foregroundMark x1="41909" y1="98340" x2="98755" y2="95436"/>
                        <a14:foregroundMark x1="98755" y1="95436" x2="96266" y2="94191"/>
                        <a14:foregroundMark x1="86722" y1="85754" x2="88382" y2="46888"/>
                        <a14:foregroundMark x1="88382" y1="46888" x2="81328" y2="16598"/>
                        <a14:foregroundMark x1="81328" y1="16598" x2="51867" y2="11757"/>
                        <a14:foregroundMark x1="51867" y1="11757" x2="33610" y2="19917"/>
                        <a14:foregroundMark x1="33610" y1="19917" x2="29461" y2="86999"/>
                        <a14:foregroundMark x1="29461" y1="86999" x2="58091" y2="91840"/>
                        <a14:foregroundMark x1="58091" y1="91840" x2="81328" y2="91563"/>
                        <a14:foregroundMark x1="26141" y1="86722" x2="60581" y2="86722"/>
                        <a14:foregroundMark x1="60581" y1="86722" x2="85477" y2="82019"/>
                        <a14:foregroundMark x1="85477" y1="82019" x2="90871" y2="60858"/>
                        <a14:foregroundMark x1="90871" y1="60858" x2="77178" y2="19087"/>
                        <a14:foregroundMark x1="77178" y1="19087" x2="49793" y2="13693"/>
                        <a14:foregroundMark x1="49793" y1="13693" x2="18672" y2="13970"/>
                        <a14:foregroundMark x1="18672" y1="13970" x2="14523" y2="24896"/>
                        <a14:foregroundMark x1="14523" y1="24896" x2="28631" y2="89627"/>
                        <a14:foregroundMark x1="97095" y1="91010" x2="78008" y2="99032"/>
                        <a14:foregroundMark x1="78008" y1="99032" x2="74689" y2="99032"/>
                        <a14:foregroundMark x1="67635" y1="98479" x2="85892" y2="93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6" t="6177" r="5203" b="1879"/>
          <a:stretch/>
        </p:blipFill>
        <p:spPr>
          <a:xfrm>
            <a:off x="9886120" y="1031149"/>
            <a:ext cx="1510748" cy="4585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FBF38-5EF2-4EEC-95E9-31B3ADFD0C7F}"/>
              </a:ext>
            </a:extLst>
          </p:cNvPr>
          <p:cNvSpPr txBox="1"/>
          <p:nvPr/>
        </p:nvSpPr>
        <p:spPr>
          <a:xfrm>
            <a:off x="9621077" y="635313"/>
            <a:ext cx="201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Pico i.MX7D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B9562-FD19-4C25-B2C2-871B76286B4A}"/>
              </a:ext>
            </a:extLst>
          </p:cNvPr>
          <p:cNvSpPr txBox="1"/>
          <p:nvPr/>
        </p:nvSpPr>
        <p:spPr>
          <a:xfrm>
            <a:off x="530087" y="1660649"/>
            <a:ext cx="91042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Set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32-bit registers. None of the registers are directly addressable.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R13 is used as the Stack Pointer, R14 as the Link Register (for subroutine and exception return) and R15 as the Program Counter.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A1937-3278-4E06-A666-A3FA82CD9782}"/>
              </a:ext>
            </a:extLst>
          </p:cNvPr>
          <p:cNvSpPr txBox="1"/>
          <p:nvPr/>
        </p:nvSpPr>
        <p:spPr>
          <a:xfrm>
            <a:off x="530087" y="4514759"/>
            <a:ext cx="9104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Descending stack (word-sized, 32 bits) addressed by the current stack pointer.</a:t>
            </a:r>
          </a:p>
        </p:txBody>
      </p:sp>
    </p:spTree>
    <p:extLst>
      <p:ext uri="{BB962C8B-B14F-4D97-AF65-F5344CB8AC3E}">
        <p14:creationId xmlns:p14="http://schemas.microsoft.com/office/powerpoint/2010/main" val="19076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EC2B7DD-F83E-44F4-8BFA-A97A97747D07}"/>
              </a:ext>
            </a:extLst>
          </p:cNvPr>
          <p:cNvSpPr txBox="1">
            <a:spLocks/>
          </p:cNvSpPr>
          <p:nvPr/>
        </p:nvSpPr>
        <p:spPr>
          <a:xfrm>
            <a:off x="0" y="6268278"/>
            <a:ext cx="12192000" cy="589725"/>
          </a:xfrm>
          <a:prstGeom prst="rect">
            <a:avLst/>
          </a:prstGeom>
          <a:solidFill>
            <a:srgbClr val="0A2A4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  Akshit Bhalla 				                  		          MC (Dr. Suma M N)	             		                         ARMv7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C6508-61B5-40A7-A198-91E952F9404C}"/>
              </a:ext>
            </a:extLst>
          </p:cNvPr>
          <p:cNvSpPr txBox="1"/>
          <p:nvPr/>
        </p:nvSpPr>
        <p:spPr>
          <a:xfrm>
            <a:off x="1" y="530087"/>
            <a:ext cx="6533321" cy="830997"/>
          </a:xfrm>
          <a:prstGeom prst="rect">
            <a:avLst/>
          </a:prstGeom>
          <a:solidFill>
            <a:srgbClr val="0A2A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with 8051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BFFF3-33E3-43A8-834F-48C085303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 t="10445" r="8798" b="34742"/>
          <a:stretch/>
        </p:blipFill>
        <p:spPr>
          <a:xfrm>
            <a:off x="1418661" y="1571513"/>
            <a:ext cx="9354678" cy="44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5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EC2B7DD-F83E-44F4-8BFA-A97A97747D07}"/>
              </a:ext>
            </a:extLst>
          </p:cNvPr>
          <p:cNvSpPr txBox="1">
            <a:spLocks/>
          </p:cNvSpPr>
          <p:nvPr/>
        </p:nvSpPr>
        <p:spPr>
          <a:xfrm>
            <a:off x="0" y="6268278"/>
            <a:ext cx="12192000" cy="589725"/>
          </a:xfrm>
          <a:prstGeom prst="rect">
            <a:avLst/>
          </a:prstGeom>
          <a:solidFill>
            <a:srgbClr val="0A2A4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  Akshit Bhalla 				                  		          MC (Dr. Suma M N)	             		                         ARMv7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C6508-61B5-40A7-A198-91E952F9404C}"/>
              </a:ext>
            </a:extLst>
          </p:cNvPr>
          <p:cNvSpPr txBox="1"/>
          <p:nvPr/>
        </p:nvSpPr>
        <p:spPr>
          <a:xfrm>
            <a:off x="1" y="530087"/>
            <a:ext cx="6533321" cy="830997"/>
          </a:xfrm>
          <a:prstGeom prst="rect">
            <a:avLst/>
          </a:prstGeom>
          <a:solidFill>
            <a:srgbClr val="0A2A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with 8051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262B4-A23F-4A9D-A673-45FCC9B8E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2" y="530087"/>
            <a:ext cx="5435482" cy="528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4406F-97C1-4503-9589-D2320B9BF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5" y="2432457"/>
            <a:ext cx="5932292" cy="27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8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EC2B7DD-F83E-44F4-8BFA-A97A97747D07}"/>
              </a:ext>
            </a:extLst>
          </p:cNvPr>
          <p:cNvSpPr txBox="1">
            <a:spLocks/>
          </p:cNvSpPr>
          <p:nvPr/>
        </p:nvSpPr>
        <p:spPr>
          <a:xfrm>
            <a:off x="0" y="6268278"/>
            <a:ext cx="12192000" cy="589725"/>
          </a:xfrm>
          <a:prstGeom prst="rect">
            <a:avLst/>
          </a:prstGeom>
          <a:solidFill>
            <a:srgbClr val="0A2A4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  Akshit Bhalla 				                  		          MC (Dr. Suma M N)	             		                         ARMv7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A7C2E-31D7-44C9-B1C3-4FB2C4DFE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5" r="25115" b="20965"/>
          <a:stretch/>
        </p:blipFill>
        <p:spPr>
          <a:xfrm flipH="1">
            <a:off x="6417316" y="4145555"/>
            <a:ext cx="3376040" cy="2459788"/>
          </a:xfrm>
          <a:prstGeom prst="rect">
            <a:avLst/>
          </a:prstGeom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A38A914-6C5F-4994-8A01-7F9A43640890}"/>
              </a:ext>
            </a:extLst>
          </p:cNvPr>
          <p:cNvSpPr/>
          <p:nvPr/>
        </p:nvSpPr>
        <p:spPr>
          <a:xfrm rot="16200000" flipH="1">
            <a:off x="5654682" y="3188421"/>
            <a:ext cx="1233722" cy="119269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0C24A-B375-4116-8D77-4C7A9BE64359}"/>
              </a:ext>
            </a:extLst>
          </p:cNvPr>
          <p:cNvSpPr/>
          <p:nvPr/>
        </p:nvSpPr>
        <p:spPr>
          <a:xfrm>
            <a:off x="1325219" y="477077"/>
            <a:ext cx="5542671" cy="26769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9F39D-0857-4EF7-BE1C-4A4ADE62D28F}"/>
              </a:ext>
            </a:extLst>
          </p:cNvPr>
          <p:cNvSpPr txBox="1"/>
          <p:nvPr/>
        </p:nvSpPr>
        <p:spPr>
          <a:xfrm>
            <a:off x="1325219" y="1517420"/>
            <a:ext cx="5542671" cy="596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409948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EC2B7DD-F83E-44F4-8BFA-A97A97747D07}"/>
              </a:ext>
            </a:extLst>
          </p:cNvPr>
          <p:cNvSpPr txBox="1">
            <a:spLocks/>
          </p:cNvSpPr>
          <p:nvPr/>
        </p:nvSpPr>
        <p:spPr>
          <a:xfrm>
            <a:off x="0" y="6268278"/>
            <a:ext cx="12192000" cy="589725"/>
          </a:xfrm>
          <a:prstGeom prst="rect">
            <a:avLst/>
          </a:prstGeom>
          <a:solidFill>
            <a:srgbClr val="0A2A4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  Akshit Bhalla 				                  		          MC (Dr. Suma M N)	             		                         ARMv7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617D4-4421-4DE6-B861-74514DCF11DD}"/>
              </a:ext>
            </a:extLst>
          </p:cNvPr>
          <p:cNvSpPr txBox="1"/>
          <p:nvPr/>
        </p:nvSpPr>
        <p:spPr>
          <a:xfrm>
            <a:off x="1" y="530087"/>
            <a:ext cx="5923721" cy="830997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different approach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531205-6FAA-4251-9F54-328078ABC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22" y="1034591"/>
            <a:ext cx="6450496" cy="4329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D110DD-8115-46EF-B653-D3DD476B5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216" y="1030314"/>
            <a:ext cx="6450496" cy="48499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1D1C9E-780C-4097-A3B8-19652124CF3E}"/>
              </a:ext>
            </a:extLst>
          </p:cNvPr>
          <p:cNvSpPr txBox="1"/>
          <p:nvPr/>
        </p:nvSpPr>
        <p:spPr>
          <a:xfrm>
            <a:off x="771940" y="5357000"/>
            <a:ext cx="4379843" cy="523220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Programming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7B33C7-8130-4769-A2A5-D6D75CB6DF16}"/>
              </a:ext>
            </a:extLst>
          </p:cNvPr>
          <p:cNvSpPr txBox="1"/>
          <p:nvPr/>
        </p:nvSpPr>
        <p:spPr>
          <a:xfrm>
            <a:off x="7108136" y="5357000"/>
            <a:ext cx="4081667" cy="523220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1157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EC2B7DD-F83E-44F4-8BFA-A97A97747D07}"/>
              </a:ext>
            </a:extLst>
          </p:cNvPr>
          <p:cNvSpPr txBox="1">
            <a:spLocks/>
          </p:cNvSpPr>
          <p:nvPr/>
        </p:nvSpPr>
        <p:spPr>
          <a:xfrm>
            <a:off x="0" y="6268278"/>
            <a:ext cx="12192000" cy="589725"/>
          </a:xfrm>
          <a:prstGeom prst="rect">
            <a:avLst/>
          </a:prstGeom>
          <a:solidFill>
            <a:srgbClr val="0A2A4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  Akshit Bhalla 				                  		          MC (Dr. Suma M N)	             		                         ARMv7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617D4-4421-4DE6-B861-74514DCF11DD}"/>
              </a:ext>
            </a:extLst>
          </p:cNvPr>
          <p:cNvSpPr txBox="1"/>
          <p:nvPr/>
        </p:nvSpPr>
        <p:spPr>
          <a:xfrm>
            <a:off x="1" y="530087"/>
            <a:ext cx="6095999" cy="830997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/ Attributes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BAB6A2-60CE-4DC5-A514-CF86F440DC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t="21418" r="3703" b="273"/>
          <a:stretch/>
        </p:blipFill>
        <p:spPr>
          <a:xfrm>
            <a:off x="5098811" y="1488653"/>
            <a:ext cx="6337816" cy="4652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6AC11B-8EEA-4009-8E5F-B5B6B0C7B14A}"/>
              </a:ext>
            </a:extLst>
          </p:cNvPr>
          <p:cNvSpPr txBox="1"/>
          <p:nvPr/>
        </p:nvSpPr>
        <p:spPr>
          <a:xfrm>
            <a:off x="410817" y="2127039"/>
            <a:ext cx="4545495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are used to train an ML system. </a:t>
            </a:r>
          </a:p>
          <a:p>
            <a:pPr>
              <a:lnSpc>
                <a:spcPts val="3200"/>
              </a:lnSpc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the properties of the system we are trying to learn about.</a:t>
            </a:r>
          </a:p>
          <a:p>
            <a:pPr>
              <a:lnSpc>
                <a:spcPts val="3200"/>
              </a:lnSpc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200"/>
              </a:lnSpc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98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1053</TotalTime>
  <Words>552</Words>
  <Application>Microsoft Office PowerPoint</Application>
  <PresentationFormat>Widescreen</PresentationFormat>
  <Paragraphs>72</Paragraphs>
  <Slides>15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Akshit Bhalla</dc:creator>
  <cp:lastModifiedBy>Akshit Bhalla</cp:lastModifiedBy>
  <cp:revision>50</cp:revision>
  <dcterms:created xsi:type="dcterms:W3CDTF">2018-03-16T11:08:24Z</dcterms:created>
  <dcterms:modified xsi:type="dcterms:W3CDTF">2018-06-18T13:20:46Z</dcterms:modified>
</cp:coreProperties>
</file>